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9" r:id="rId4"/>
    <p:sldId id="260" r:id="rId5"/>
    <p:sldId id="261" r:id="rId6"/>
    <p:sldId id="262" r:id="rId7"/>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60"/>
    <p:restoredTop sz="94727"/>
  </p:normalViewPr>
  <p:slideViewPr>
    <p:cSldViewPr snapToGrid="0" snapToObjects="1">
      <p:cViewPr varScale="1">
        <p:scale>
          <a:sx n="85" d="100"/>
          <a:sy n="85" d="100"/>
        </p:scale>
        <p:origin x="464"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CA"/>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a:t>Cliquez pour modifier le style des sous-titres du masque</a:t>
            </a:r>
            <a:endParaRPr lang="fr-FR"/>
          </a:p>
        </p:txBody>
      </p:sp>
      <p:sp>
        <p:nvSpPr>
          <p:cNvPr id="4" name="Espace réservé de la date 3"/>
          <p:cNvSpPr>
            <a:spLocks noGrp="1"/>
          </p:cNvSpPr>
          <p:nvPr>
            <p:ph type="dt" sz="half" idx="10"/>
          </p:nvPr>
        </p:nvSpPr>
        <p:spPr/>
        <p:txBody>
          <a:bodyPr/>
          <a:lstStyle/>
          <a:p>
            <a:fld id="{A556F1C0-5B27-A94D-BE69-E40B96BADE46}" type="datetimeFigureOut">
              <a:rPr lang="fr-FR" smtClean="0"/>
              <a:t>10/04/2019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5C0BDC8-22DB-1E4B-82A1-0CAFD3787DED}" type="slidenum">
              <a:rPr lang="fr-FR" smtClean="0"/>
              <a:t>‹N°›</a:t>
            </a:fld>
            <a:endParaRPr lang="fr-FR"/>
          </a:p>
        </p:txBody>
      </p:sp>
    </p:spTree>
    <p:extLst>
      <p:ext uri="{BB962C8B-B14F-4D97-AF65-F5344CB8AC3E}">
        <p14:creationId xmlns:p14="http://schemas.microsoft.com/office/powerpoint/2010/main" val="2818667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p:cNvSpPr>
            <a:spLocks noGrp="1"/>
          </p:cNvSpPr>
          <p:nvPr>
            <p:ph type="dt" sz="half" idx="10"/>
          </p:nvPr>
        </p:nvSpPr>
        <p:spPr/>
        <p:txBody>
          <a:bodyPr/>
          <a:lstStyle/>
          <a:p>
            <a:fld id="{A556F1C0-5B27-A94D-BE69-E40B96BADE46}" type="datetimeFigureOut">
              <a:rPr lang="fr-FR" smtClean="0"/>
              <a:t>10/04/2019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5C0BDC8-22DB-1E4B-82A1-0CAFD3787DED}" type="slidenum">
              <a:rPr lang="fr-FR" smtClean="0"/>
              <a:t>‹N°›</a:t>
            </a:fld>
            <a:endParaRPr lang="fr-FR"/>
          </a:p>
        </p:txBody>
      </p:sp>
    </p:spTree>
    <p:extLst>
      <p:ext uri="{BB962C8B-B14F-4D97-AF65-F5344CB8AC3E}">
        <p14:creationId xmlns:p14="http://schemas.microsoft.com/office/powerpoint/2010/main" val="2385504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CA"/>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p:cNvSpPr>
            <a:spLocks noGrp="1"/>
          </p:cNvSpPr>
          <p:nvPr>
            <p:ph type="dt" sz="half" idx="10"/>
          </p:nvPr>
        </p:nvSpPr>
        <p:spPr/>
        <p:txBody>
          <a:bodyPr/>
          <a:lstStyle/>
          <a:p>
            <a:fld id="{A556F1C0-5B27-A94D-BE69-E40B96BADE46}" type="datetimeFigureOut">
              <a:rPr lang="fr-FR" smtClean="0"/>
              <a:t>10/04/2019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5C0BDC8-22DB-1E4B-82A1-0CAFD3787DED}" type="slidenum">
              <a:rPr lang="fr-FR" smtClean="0"/>
              <a:t>‹N°›</a:t>
            </a:fld>
            <a:endParaRPr lang="fr-FR"/>
          </a:p>
        </p:txBody>
      </p:sp>
    </p:spTree>
    <p:extLst>
      <p:ext uri="{BB962C8B-B14F-4D97-AF65-F5344CB8AC3E}">
        <p14:creationId xmlns:p14="http://schemas.microsoft.com/office/powerpoint/2010/main" val="1939471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endParaRPr lang="fr-FR"/>
          </a:p>
        </p:txBody>
      </p:sp>
      <p:sp>
        <p:nvSpPr>
          <p:cNvPr id="3" name="Espace réservé du contenu 2"/>
          <p:cNvSpPr>
            <a:spLocks noGrp="1"/>
          </p:cNvSpPr>
          <p:nvPr>
            <p:ph idx="1"/>
          </p:nvPr>
        </p:nvSpPr>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p:cNvSpPr>
            <a:spLocks noGrp="1"/>
          </p:cNvSpPr>
          <p:nvPr>
            <p:ph type="dt" sz="half" idx="10"/>
          </p:nvPr>
        </p:nvSpPr>
        <p:spPr/>
        <p:txBody>
          <a:bodyPr/>
          <a:lstStyle/>
          <a:p>
            <a:fld id="{A556F1C0-5B27-A94D-BE69-E40B96BADE46}" type="datetimeFigureOut">
              <a:rPr lang="fr-FR" smtClean="0"/>
              <a:t>10/04/2019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5C0BDC8-22DB-1E4B-82A1-0CAFD3787DED}" type="slidenum">
              <a:rPr lang="fr-FR" smtClean="0"/>
              <a:t>‹N°›</a:t>
            </a:fld>
            <a:endParaRPr lang="fr-FR"/>
          </a:p>
        </p:txBody>
      </p:sp>
    </p:spTree>
    <p:extLst>
      <p:ext uri="{BB962C8B-B14F-4D97-AF65-F5344CB8AC3E}">
        <p14:creationId xmlns:p14="http://schemas.microsoft.com/office/powerpoint/2010/main" val="3218695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CA"/>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a:t>Cliquez pour modifier les styles du texte du masque</a:t>
            </a:r>
          </a:p>
        </p:txBody>
      </p:sp>
      <p:sp>
        <p:nvSpPr>
          <p:cNvPr id="4" name="Espace réservé de la date 3"/>
          <p:cNvSpPr>
            <a:spLocks noGrp="1"/>
          </p:cNvSpPr>
          <p:nvPr>
            <p:ph type="dt" sz="half" idx="10"/>
          </p:nvPr>
        </p:nvSpPr>
        <p:spPr/>
        <p:txBody>
          <a:bodyPr/>
          <a:lstStyle/>
          <a:p>
            <a:fld id="{A556F1C0-5B27-A94D-BE69-E40B96BADE46}" type="datetimeFigureOut">
              <a:rPr lang="fr-FR" smtClean="0"/>
              <a:t>10/04/2019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5C0BDC8-22DB-1E4B-82A1-0CAFD3787DED}" type="slidenum">
              <a:rPr lang="fr-FR" smtClean="0"/>
              <a:t>‹N°›</a:t>
            </a:fld>
            <a:endParaRPr lang="fr-FR"/>
          </a:p>
        </p:txBody>
      </p:sp>
    </p:spTree>
    <p:extLst>
      <p:ext uri="{BB962C8B-B14F-4D97-AF65-F5344CB8AC3E}">
        <p14:creationId xmlns:p14="http://schemas.microsoft.com/office/powerpoint/2010/main" val="2594953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5" name="Espace réservé de la date 4"/>
          <p:cNvSpPr>
            <a:spLocks noGrp="1"/>
          </p:cNvSpPr>
          <p:nvPr>
            <p:ph type="dt" sz="half" idx="10"/>
          </p:nvPr>
        </p:nvSpPr>
        <p:spPr/>
        <p:txBody>
          <a:bodyPr/>
          <a:lstStyle/>
          <a:p>
            <a:fld id="{A556F1C0-5B27-A94D-BE69-E40B96BADE46}" type="datetimeFigureOut">
              <a:rPr lang="fr-FR" smtClean="0"/>
              <a:t>10/04/2019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5C0BDC8-22DB-1E4B-82A1-0CAFD3787DED}" type="slidenum">
              <a:rPr lang="fr-FR" smtClean="0"/>
              <a:t>‹N°›</a:t>
            </a:fld>
            <a:endParaRPr lang="fr-FR"/>
          </a:p>
        </p:txBody>
      </p:sp>
    </p:spTree>
    <p:extLst>
      <p:ext uri="{BB962C8B-B14F-4D97-AF65-F5344CB8AC3E}">
        <p14:creationId xmlns:p14="http://schemas.microsoft.com/office/powerpoint/2010/main" val="2811339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CA"/>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7" name="Espace réservé de la date 6"/>
          <p:cNvSpPr>
            <a:spLocks noGrp="1"/>
          </p:cNvSpPr>
          <p:nvPr>
            <p:ph type="dt" sz="half" idx="10"/>
          </p:nvPr>
        </p:nvSpPr>
        <p:spPr/>
        <p:txBody>
          <a:bodyPr/>
          <a:lstStyle/>
          <a:p>
            <a:fld id="{A556F1C0-5B27-A94D-BE69-E40B96BADE46}" type="datetimeFigureOut">
              <a:rPr lang="fr-FR" smtClean="0"/>
              <a:t>10/04/2019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5C0BDC8-22DB-1E4B-82A1-0CAFD3787DED}" type="slidenum">
              <a:rPr lang="fr-FR" smtClean="0"/>
              <a:t>‹N°›</a:t>
            </a:fld>
            <a:endParaRPr lang="fr-FR"/>
          </a:p>
        </p:txBody>
      </p:sp>
    </p:spTree>
    <p:extLst>
      <p:ext uri="{BB962C8B-B14F-4D97-AF65-F5344CB8AC3E}">
        <p14:creationId xmlns:p14="http://schemas.microsoft.com/office/powerpoint/2010/main" val="3853589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endParaRPr lang="fr-FR"/>
          </a:p>
        </p:txBody>
      </p:sp>
      <p:sp>
        <p:nvSpPr>
          <p:cNvPr id="3" name="Espace réservé de la date 2"/>
          <p:cNvSpPr>
            <a:spLocks noGrp="1"/>
          </p:cNvSpPr>
          <p:nvPr>
            <p:ph type="dt" sz="half" idx="10"/>
          </p:nvPr>
        </p:nvSpPr>
        <p:spPr/>
        <p:txBody>
          <a:bodyPr/>
          <a:lstStyle/>
          <a:p>
            <a:fld id="{A556F1C0-5B27-A94D-BE69-E40B96BADE46}" type="datetimeFigureOut">
              <a:rPr lang="fr-FR" smtClean="0"/>
              <a:t>10/04/2019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5C0BDC8-22DB-1E4B-82A1-0CAFD3787DED}" type="slidenum">
              <a:rPr lang="fr-FR" smtClean="0"/>
              <a:t>‹N°›</a:t>
            </a:fld>
            <a:endParaRPr lang="fr-FR"/>
          </a:p>
        </p:txBody>
      </p:sp>
    </p:spTree>
    <p:extLst>
      <p:ext uri="{BB962C8B-B14F-4D97-AF65-F5344CB8AC3E}">
        <p14:creationId xmlns:p14="http://schemas.microsoft.com/office/powerpoint/2010/main" val="363259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556F1C0-5B27-A94D-BE69-E40B96BADE46}" type="datetimeFigureOut">
              <a:rPr lang="fr-FR" smtClean="0"/>
              <a:t>10/04/2019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5C0BDC8-22DB-1E4B-82A1-0CAFD3787DED}" type="slidenum">
              <a:rPr lang="fr-FR" smtClean="0"/>
              <a:t>‹N°›</a:t>
            </a:fld>
            <a:endParaRPr lang="fr-FR"/>
          </a:p>
        </p:txBody>
      </p:sp>
    </p:spTree>
    <p:extLst>
      <p:ext uri="{BB962C8B-B14F-4D97-AF65-F5344CB8AC3E}">
        <p14:creationId xmlns:p14="http://schemas.microsoft.com/office/powerpoint/2010/main" val="1996826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CA"/>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Cliquez pour modifier les styles du texte du masque</a:t>
            </a:r>
          </a:p>
        </p:txBody>
      </p:sp>
      <p:sp>
        <p:nvSpPr>
          <p:cNvPr id="5" name="Espace réservé de la date 4"/>
          <p:cNvSpPr>
            <a:spLocks noGrp="1"/>
          </p:cNvSpPr>
          <p:nvPr>
            <p:ph type="dt" sz="half" idx="10"/>
          </p:nvPr>
        </p:nvSpPr>
        <p:spPr/>
        <p:txBody>
          <a:bodyPr/>
          <a:lstStyle/>
          <a:p>
            <a:fld id="{A556F1C0-5B27-A94D-BE69-E40B96BADE46}" type="datetimeFigureOut">
              <a:rPr lang="fr-FR" smtClean="0"/>
              <a:t>10/04/2019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5C0BDC8-22DB-1E4B-82A1-0CAFD3787DED}" type="slidenum">
              <a:rPr lang="fr-FR" smtClean="0"/>
              <a:t>‹N°›</a:t>
            </a:fld>
            <a:endParaRPr lang="fr-FR"/>
          </a:p>
        </p:txBody>
      </p:sp>
    </p:spTree>
    <p:extLst>
      <p:ext uri="{BB962C8B-B14F-4D97-AF65-F5344CB8AC3E}">
        <p14:creationId xmlns:p14="http://schemas.microsoft.com/office/powerpoint/2010/main" val="2120611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CA"/>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Cliquez pour modifier les styles du texte du masque</a:t>
            </a:r>
          </a:p>
        </p:txBody>
      </p:sp>
      <p:sp>
        <p:nvSpPr>
          <p:cNvPr id="5" name="Espace réservé de la date 4"/>
          <p:cNvSpPr>
            <a:spLocks noGrp="1"/>
          </p:cNvSpPr>
          <p:nvPr>
            <p:ph type="dt" sz="half" idx="10"/>
          </p:nvPr>
        </p:nvSpPr>
        <p:spPr/>
        <p:txBody>
          <a:bodyPr/>
          <a:lstStyle/>
          <a:p>
            <a:fld id="{A556F1C0-5B27-A94D-BE69-E40B96BADE46}" type="datetimeFigureOut">
              <a:rPr lang="fr-FR" smtClean="0"/>
              <a:t>10/04/2019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5C0BDC8-22DB-1E4B-82A1-0CAFD3787DED}" type="slidenum">
              <a:rPr lang="fr-FR" smtClean="0"/>
              <a:t>‹N°›</a:t>
            </a:fld>
            <a:endParaRPr lang="fr-FR"/>
          </a:p>
        </p:txBody>
      </p:sp>
    </p:spTree>
    <p:extLst>
      <p:ext uri="{BB962C8B-B14F-4D97-AF65-F5344CB8AC3E}">
        <p14:creationId xmlns:p14="http://schemas.microsoft.com/office/powerpoint/2010/main" val="2252140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CA"/>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56F1C0-5B27-A94D-BE69-E40B96BADE46}" type="datetimeFigureOut">
              <a:rPr lang="fr-FR" smtClean="0"/>
              <a:t>10/04/2019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C0BDC8-22DB-1E4B-82A1-0CAFD3787DED}" type="slidenum">
              <a:rPr lang="fr-FR" smtClean="0"/>
              <a:t>‹N°›</a:t>
            </a:fld>
            <a:endParaRPr lang="fr-FR"/>
          </a:p>
        </p:txBody>
      </p:sp>
    </p:spTree>
    <p:extLst>
      <p:ext uri="{BB962C8B-B14F-4D97-AF65-F5344CB8AC3E}">
        <p14:creationId xmlns:p14="http://schemas.microsoft.com/office/powerpoint/2010/main" val="687855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804627" y="290531"/>
            <a:ext cx="7772400" cy="2421847"/>
          </a:xfrm>
        </p:spPr>
        <p:txBody>
          <a:bodyPr>
            <a:noAutofit/>
          </a:bodyPr>
          <a:lstStyle/>
          <a:p>
            <a:pPr algn="just">
              <a:lnSpc>
                <a:spcPct val="150000"/>
              </a:lnSpc>
            </a:pPr>
            <a:r>
              <a:rPr lang="fr-FR" sz="2000" dirty="0" err="1">
                <a:latin typeface="Century Gothic"/>
                <a:cs typeface="Century Gothic"/>
              </a:rPr>
              <a:t>Mad</a:t>
            </a:r>
            <a:r>
              <a:rPr lang="fr-FR" sz="2000" dirty="0">
                <a:latin typeface="Century Gothic"/>
                <a:cs typeface="Century Gothic"/>
              </a:rPr>
              <a:t> Dog Vachon souhaite ranger ses boules de quille dans son garde-robe. Le diamètre d’une boule de quille est de 25 cm. </a:t>
            </a:r>
            <a:br>
              <a:rPr lang="fr-FR" sz="2000" dirty="0">
                <a:latin typeface="Century Gothic"/>
                <a:cs typeface="Century Gothic"/>
              </a:rPr>
            </a:br>
            <a:r>
              <a:rPr lang="fr-FR" sz="2000" dirty="0">
                <a:latin typeface="Century Gothic"/>
                <a:cs typeface="Century Gothic"/>
              </a:rPr>
              <a:t>Combien de boules de quille peut-il ranger dans son garde-robe (ne t’inquiète pas, la porte de son garde-robe est solide)?</a:t>
            </a:r>
          </a:p>
        </p:txBody>
      </p:sp>
      <p:sp>
        <p:nvSpPr>
          <p:cNvPr id="5" name="Cube 4"/>
          <p:cNvSpPr/>
          <p:nvPr/>
        </p:nvSpPr>
        <p:spPr>
          <a:xfrm>
            <a:off x="804627" y="3341493"/>
            <a:ext cx="1269987" cy="1753117"/>
          </a:xfrm>
          <a:prstGeom prst="cube">
            <a:avLst/>
          </a:prstGeom>
          <a:ln/>
        </p:spPr>
        <p:style>
          <a:lnRef idx="2">
            <a:schemeClr val="dk1"/>
          </a:lnRef>
          <a:fillRef idx="1">
            <a:schemeClr val="lt1"/>
          </a:fillRef>
          <a:effectRef idx="0">
            <a:schemeClr val="dk1"/>
          </a:effectRef>
          <a:fontRef idx="minor">
            <a:schemeClr val="dk1"/>
          </a:fontRef>
        </p:style>
        <p:txBody>
          <a:bodyPr/>
          <a:lstStyle/>
          <a:p>
            <a:endParaRPr lang="fr-FR"/>
          </a:p>
        </p:txBody>
      </p:sp>
      <p:sp>
        <p:nvSpPr>
          <p:cNvPr id="7" name="ZoneTexte 6"/>
          <p:cNvSpPr txBox="1"/>
          <p:nvPr/>
        </p:nvSpPr>
        <p:spPr>
          <a:xfrm>
            <a:off x="2074614" y="3785501"/>
            <a:ext cx="752111" cy="369332"/>
          </a:xfrm>
          <a:prstGeom prst="rect">
            <a:avLst/>
          </a:prstGeom>
          <a:noFill/>
        </p:spPr>
        <p:txBody>
          <a:bodyPr wrap="square" rtlCol="0">
            <a:spAutoFit/>
          </a:bodyPr>
          <a:lstStyle/>
          <a:p>
            <a:r>
              <a:rPr lang="fr-FR" dirty="0"/>
              <a:t>2,3 m</a:t>
            </a:r>
          </a:p>
        </p:txBody>
      </p:sp>
      <p:sp>
        <p:nvSpPr>
          <p:cNvPr id="8" name="ZoneTexte 7"/>
          <p:cNvSpPr txBox="1"/>
          <p:nvPr/>
        </p:nvSpPr>
        <p:spPr>
          <a:xfrm>
            <a:off x="878605" y="5094610"/>
            <a:ext cx="752111" cy="369332"/>
          </a:xfrm>
          <a:prstGeom prst="rect">
            <a:avLst/>
          </a:prstGeom>
          <a:noFill/>
        </p:spPr>
        <p:txBody>
          <a:bodyPr wrap="square" rtlCol="0">
            <a:spAutoFit/>
          </a:bodyPr>
          <a:lstStyle/>
          <a:p>
            <a:r>
              <a:rPr lang="fr-FR" dirty="0"/>
              <a:t>90 cm</a:t>
            </a:r>
          </a:p>
        </p:txBody>
      </p:sp>
      <p:sp>
        <p:nvSpPr>
          <p:cNvPr id="9" name="ZoneTexte 8"/>
          <p:cNvSpPr txBox="1"/>
          <p:nvPr/>
        </p:nvSpPr>
        <p:spPr>
          <a:xfrm>
            <a:off x="1843288" y="4836506"/>
            <a:ext cx="1128167" cy="369332"/>
          </a:xfrm>
          <a:prstGeom prst="rect">
            <a:avLst/>
          </a:prstGeom>
          <a:noFill/>
        </p:spPr>
        <p:txBody>
          <a:bodyPr wrap="square" rtlCol="0">
            <a:spAutoFit/>
          </a:bodyPr>
          <a:lstStyle/>
          <a:p>
            <a:r>
              <a:rPr lang="fr-FR" dirty="0"/>
              <a:t>52 cm</a:t>
            </a:r>
          </a:p>
        </p:txBody>
      </p:sp>
      <p:pic>
        <p:nvPicPr>
          <p:cNvPr id="10" name="Image 9" descr="Mad_Dog_&quot;Maurice&quot;_Vachon_Promo_ima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4554" y="3970167"/>
            <a:ext cx="2375005" cy="1474754"/>
          </a:xfrm>
          <a:prstGeom prst="rect">
            <a:avLst/>
          </a:prstGeom>
        </p:spPr>
      </p:pic>
      <p:pic>
        <p:nvPicPr>
          <p:cNvPr id="11" name="Image 10" descr="image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8417" y="3970167"/>
            <a:ext cx="1051005" cy="1051005"/>
          </a:xfrm>
          <a:prstGeom prst="rect">
            <a:avLst/>
          </a:prstGeom>
        </p:spPr>
      </p:pic>
      <p:sp>
        <p:nvSpPr>
          <p:cNvPr id="12" name="ZoneTexte 11"/>
          <p:cNvSpPr txBox="1"/>
          <p:nvPr/>
        </p:nvSpPr>
        <p:spPr>
          <a:xfrm>
            <a:off x="3879371" y="3600835"/>
            <a:ext cx="1128167" cy="369332"/>
          </a:xfrm>
          <a:prstGeom prst="rect">
            <a:avLst/>
          </a:prstGeom>
          <a:noFill/>
        </p:spPr>
        <p:txBody>
          <a:bodyPr wrap="square" rtlCol="0">
            <a:spAutoFit/>
          </a:bodyPr>
          <a:lstStyle/>
          <a:p>
            <a:r>
              <a:rPr lang="fr-FR" dirty="0"/>
              <a:t>25 cm</a:t>
            </a:r>
          </a:p>
        </p:txBody>
      </p:sp>
    </p:spTree>
    <p:extLst>
      <p:ext uri="{BB962C8B-B14F-4D97-AF65-F5344CB8AC3E}">
        <p14:creationId xmlns:p14="http://schemas.microsoft.com/office/powerpoint/2010/main" val="3562647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hulk-lou-ferrign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658" y="1719569"/>
            <a:ext cx="1274598" cy="1774375"/>
          </a:xfrm>
          <a:prstGeom prst="rect">
            <a:avLst/>
          </a:prstGeom>
        </p:spPr>
      </p:pic>
      <p:sp>
        <p:nvSpPr>
          <p:cNvPr id="4" name="Titre 3"/>
          <p:cNvSpPr>
            <a:spLocks noGrp="1"/>
          </p:cNvSpPr>
          <p:nvPr>
            <p:ph type="ctrTitle"/>
          </p:nvPr>
        </p:nvSpPr>
        <p:spPr>
          <a:xfrm>
            <a:off x="804627" y="290531"/>
            <a:ext cx="7772400" cy="3494469"/>
          </a:xfrm>
        </p:spPr>
        <p:txBody>
          <a:bodyPr>
            <a:noAutofit/>
          </a:bodyPr>
          <a:lstStyle/>
          <a:p>
            <a:pPr algn="just">
              <a:lnSpc>
                <a:spcPct val="150000"/>
              </a:lnSpc>
            </a:pPr>
            <a:br>
              <a:rPr lang="fr-FR" sz="2000" dirty="0">
                <a:latin typeface="Century Gothic"/>
                <a:cs typeface="Century Gothic"/>
              </a:rPr>
            </a:br>
            <a:br>
              <a:rPr lang="fr-FR" sz="2000" dirty="0">
                <a:latin typeface="Century Gothic"/>
                <a:cs typeface="Century Gothic"/>
              </a:rPr>
            </a:br>
            <a:r>
              <a:rPr lang="fr-FR" sz="2000" dirty="0">
                <a:latin typeface="Century Gothic"/>
                <a:cs typeface="Century Gothic"/>
              </a:rPr>
              <a:t>Lou Ferrigno veut ranger des dictionnaires dans son étagère. </a:t>
            </a:r>
            <a:br>
              <a:rPr lang="fr-FR" sz="2000" dirty="0">
                <a:latin typeface="Century Gothic"/>
                <a:cs typeface="Century Gothic"/>
              </a:rPr>
            </a:br>
            <a:r>
              <a:rPr lang="fr-FR" sz="2000" dirty="0">
                <a:latin typeface="Century Gothic"/>
                <a:cs typeface="Century Gothic"/>
              </a:rPr>
              <a:t>Ses dictionnaires (qui sont tous identiques) ont les dimensions suivantes:</a:t>
            </a:r>
            <a:br>
              <a:rPr lang="fr-FR" sz="2000" dirty="0">
                <a:latin typeface="Century Gothic"/>
                <a:cs typeface="Century Gothic"/>
              </a:rPr>
            </a:br>
            <a:br>
              <a:rPr lang="fr-FR" sz="2000" dirty="0">
                <a:latin typeface="Century Gothic"/>
                <a:cs typeface="Century Gothic"/>
              </a:rPr>
            </a:br>
            <a:br>
              <a:rPr lang="fr-FR" sz="2000" dirty="0">
                <a:latin typeface="Century Gothic"/>
                <a:cs typeface="Century Gothic"/>
              </a:rPr>
            </a:br>
            <a:br>
              <a:rPr lang="fr-FR" sz="2000" dirty="0">
                <a:latin typeface="Century Gothic"/>
                <a:cs typeface="Century Gothic"/>
              </a:rPr>
            </a:br>
            <a:br>
              <a:rPr lang="fr-FR" sz="2000" dirty="0">
                <a:latin typeface="Century Gothic"/>
                <a:cs typeface="Century Gothic"/>
              </a:rPr>
            </a:br>
            <a:r>
              <a:rPr lang="fr-FR" sz="2000" dirty="0">
                <a:latin typeface="Century Gothic"/>
                <a:cs typeface="Century Gothic"/>
              </a:rPr>
              <a:t>Combien de dictionnaires peut-il ranger dans son étagère ? Attention, il ne veut pas qu’ils dépassent de son étagère !</a:t>
            </a:r>
          </a:p>
        </p:txBody>
      </p:sp>
      <p:sp>
        <p:nvSpPr>
          <p:cNvPr id="5" name="Cube 4"/>
          <p:cNvSpPr/>
          <p:nvPr/>
        </p:nvSpPr>
        <p:spPr>
          <a:xfrm>
            <a:off x="607352" y="5005570"/>
            <a:ext cx="3029904" cy="973653"/>
          </a:xfrm>
          <a:prstGeom prst="cube">
            <a:avLst/>
          </a:prstGeom>
          <a:ln/>
        </p:spPr>
        <p:style>
          <a:lnRef idx="2">
            <a:schemeClr val="dk1"/>
          </a:lnRef>
          <a:fillRef idx="1">
            <a:schemeClr val="lt1"/>
          </a:fillRef>
          <a:effectRef idx="0">
            <a:schemeClr val="dk1"/>
          </a:effectRef>
          <a:fontRef idx="minor">
            <a:schemeClr val="dk1"/>
          </a:fontRef>
        </p:style>
        <p:txBody>
          <a:bodyPr/>
          <a:lstStyle/>
          <a:p>
            <a:endParaRPr lang="fr-FR"/>
          </a:p>
        </p:txBody>
      </p:sp>
      <p:pic>
        <p:nvPicPr>
          <p:cNvPr id="2" name="Image 1" descr="images-1.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9148" y="1421146"/>
            <a:ext cx="1292328" cy="1007405"/>
          </a:xfrm>
          <a:prstGeom prst="rect">
            <a:avLst/>
          </a:prstGeom>
        </p:spPr>
      </p:pic>
      <p:sp>
        <p:nvSpPr>
          <p:cNvPr id="3" name="ZoneTexte 2"/>
          <p:cNvSpPr txBox="1"/>
          <p:nvPr/>
        </p:nvSpPr>
        <p:spPr>
          <a:xfrm rot="1797953">
            <a:off x="4919543" y="2243885"/>
            <a:ext cx="752843" cy="369332"/>
          </a:xfrm>
          <a:prstGeom prst="rect">
            <a:avLst/>
          </a:prstGeom>
          <a:noFill/>
        </p:spPr>
        <p:txBody>
          <a:bodyPr wrap="none" rtlCol="0">
            <a:spAutoFit/>
          </a:bodyPr>
          <a:lstStyle/>
          <a:p>
            <a:r>
              <a:rPr lang="fr-FR" dirty="0"/>
              <a:t>15 cm</a:t>
            </a:r>
          </a:p>
        </p:txBody>
      </p:sp>
      <p:sp>
        <p:nvSpPr>
          <p:cNvPr id="13" name="ZoneTexte 12"/>
          <p:cNvSpPr txBox="1"/>
          <p:nvPr/>
        </p:nvSpPr>
        <p:spPr>
          <a:xfrm rot="19272558">
            <a:off x="5746970" y="2156366"/>
            <a:ext cx="752843" cy="369332"/>
          </a:xfrm>
          <a:prstGeom prst="rect">
            <a:avLst/>
          </a:prstGeom>
          <a:noFill/>
        </p:spPr>
        <p:txBody>
          <a:bodyPr wrap="none" rtlCol="0">
            <a:spAutoFit/>
          </a:bodyPr>
          <a:lstStyle/>
          <a:p>
            <a:r>
              <a:rPr lang="fr-FR" dirty="0"/>
              <a:t>20 cm</a:t>
            </a:r>
          </a:p>
        </p:txBody>
      </p:sp>
      <p:sp>
        <p:nvSpPr>
          <p:cNvPr id="14" name="ZoneTexte 13"/>
          <p:cNvSpPr txBox="1"/>
          <p:nvPr/>
        </p:nvSpPr>
        <p:spPr>
          <a:xfrm>
            <a:off x="6329571" y="1476828"/>
            <a:ext cx="635849" cy="369332"/>
          </a:xfrm>
          <a:prstGeom prst="rect">
            <a:avLst/>
          </a:prstGeom>
          <a:noFill/>
        </p:spPr>
        <p:txBody>
          <a:bodyPr wrap="none" rtlCol="0">
            <a:spAutoFit/>
          </a:bodyPr>
          <a:lstStyle/>
          <a:p>
            <a:r>
              <a:rPr lang="fr-FR" dirty="0"/>
              <a:t>9 cm</a:t>
            </a:r>
          </a:p>
        </p:txBody>
      </p:sp>
      <p:sp>
        <p:nvSpPr>
          <p:cNvPr id="15" name="ZoneTexte 14"/>
          <p:cNvSpPr txBox="1"/>
          <p:nvPr/>
        </p:nvSpPr>
        <p:spPr>
          <a:xfrm>
            <a:off x="3637256" y="5020953"/>
            <a:ext cx="752843" cy="369332"/>
          </a:xfrm>
          <a:prstGeom prst="rect">
            <a:avLst/>
          </a:prstGeom>
          <a:noFill/>
        </p:spPr>
        <p:txBody>
          <a:bodyPr wrap="none" rtlCol="0">
            <a:spAutoFit/>
          </a:bodyPr>
          <a:lstStyle/>
          <a:p>
            <a:r>
              <a:rPr lang="fr-FR" dirty="0"/>
              <a:t>19 cm</a:t>
            </a:r>
          </a:p>
        </p:txBody>
      </p:sp>
      <p:sp>
        <p:nvSpPr>
          <p:cNvPr id="16" name="ZoneTexte 15"/>
          <p:cNvSpPr txBox="1"/>
          <p:nvPr/>
        </p:nvSpPr>
        <p:spPr>
          <a:xfrm>
            <a:off x="1476092" y="5979223"/>
            <a:ext cx="829825" cy="369332"/>
          </a:xfrm>
          <a:prstGeom prst="rect">
            <a:avLst/>
          </a:prstGeom>
          <a:noFill/>
        </p:spPr>
        <p:txBody>
          <a:bodyPr wrap="none" rtlCol="0">
            <a:spAutoFit/>
          </a:bodyPr>
          <a:lstStyle/>
          <a:p>
            <a:r>
              <a:rPr lang="fr-FR" dirty="0"/>
              <a:t>1,45 m</a:t>
            </a:r>
          </a:p>
        </p:txBody>
      </p:sp>
      <p:sp>
        <p:nvSpPr>
          <p:cNvPr id="17" name="ZoneTexte 16"/>
          <p:cNvSpPr txBox="1"/>
          <p:nvPr/>
        </p:nvSpPr>
        <p:spPr>
          <a:xfrm rot="18667742">
            <a:off x="3260833" y="5794557"/>
            <a:ext cx="752843" cy="369332"/>
          </a:xfrm>
          <a:prstGeom prst="rect">
            <a:avLst/>
          </a:prstGeom>
          <a:noFill/>
        </p:spPr>
        <p:txBody>
          <a:bodyPr wrap="none" rtlCol="0">
            <a:spAutoFit/>
          </a:bodyPr>
          <a:lstStyle/>
          <a:p>
            <a:r>
              <a:rPr lang="fr-FR" dirty="0"/>
              <a:t>11 cm</a:t>
            </a:r>
          </a:p>
        </p:txBody>
      </p:sp>
    </p:spTree>
    <p:extLst>
      <p:ext uri="{BB962C8B-B14F-4D97-AF65-F5344CB8AC3E}">
        <p14:creationId xmlns:p14="http://schemas.microsoft.com/office/powerpoint/2010/main" val="2804054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00363-FruitCak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617108">
            <a:off x="1219097" y="3014966"/>
            <a:ext cx="1752832" cy="1084565"/>
          </a:xfrm>
          <a:prstGeom prst="rect">
            <a:avLst/>
          </a:prstGeom>
        </p:spPr>
      </p:pic>
      <p:pic>
        <p:nvPicPr>
          <p:cNvPr id="5" name="Image 4" descr="6f2af146277fd7fc55bac74ad8c2dcb5_X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294" y="366968"/>
            <a:ext cx="3332327" cy="2021612"/>
          </a:xfrm>
          <a:prstGeom prst="rect">
            <a:avLst/>
          </a:prstGeom>
        </p:spPr>
      </p:pic>
      <p:sp>
        <p:nvSpPr>
          <p:cNvPr id="6" name="ZoneTexte 5"/>
          <p:cNvSpPr txBox="1"/>
          <p:nvPr/>
        </p:nvSpPr>
        <p:spPr>
          <a:xfrm>
            <a:off x="3970155" y="258909"/>
            <a:ext cx="4734599" cy="3298339"/>
          </a:xfrm>
          <a:prstGeom prst="rect">
            <a:avLst/>
          </a:prstGeom>
          <a:noFill/>
        </p:spPr>
        <p:txBody>
          <a:bodyPr wrap="square" rtlCol="0">
            <a:spAutoFit/>
          </a:bodyPr>
          <a:lstStyle/>
          <a:p>
            <a:pPr algn="just">
              <a:lnSpc>
                <a:spcPct val="150000"/>
              </a:lnSpc>
            </a:pPr>
            <a:r>
              <a:rPr lang="fr-FR" sz="2000" dirty="0">
                <a:latin typeface="Century Gothic"/>
                <a:cs typeface="Century Gothic"/>
              </a:rPr>
              <a:t>Sœur Angèle veut empiler ses gâteaux aux fruits dans une boite. Combien peut-elle en mettre dans une boite, </a:t>
            </a:r>
            <a:r>
              <a:rPr lang="fr-FR" sz="2000" b="1" u="sng" dirty="0">
                <a:latin typeface="Century Gothic"/>
                <a:cs typeface="Century Gothic"/>
              </a:rPr>
              <a:t>au maximum </a:t>
            </a:r>
            <a:r>
              <a:rPr lang="fr-FR" sz="2000" dirty="0">
                <a:latin typeface="Century Gothic"/>
                <a:cs typeface="Century Gothic"/>
              </a:rPr>
              <a:t>?</a:t>
            </a:r>
          </a:p>
          <a:p>
            <a:pPr algn="just">
              <a:lnSpc>
                <a:spcPct val="150000"/>
              </a:lnSpc>
            </a:pPr>
            <a:r>
              <a:rPr lang="fr-FR" sz="2000" dirty="0">
                <a:latin typeface="Century Gothic"/>
                <a:cs typeface="Century Gothic"/>
              </a:rPr>
              <a:t>Tu peux les placer dans le sens que tu veux, mais attention à ne pas les écraser!  </a:t>
            </a:r>
          </a:p>
        </p:txBody>
      </p:sp>
      <p:sp>
        <p:nvSpPr>
          <p:cNvPr id="7" name="ZoneTexte 6"/>
          <p:cNvSpPr txBox="1"/>
          <p:nvPr/>
        </p:nvSpPr>
        <p:spPr>
          <a:xfrm rot="19252272">
            <a:off x="2170023" y="3526124"/>
            <a:ext cx="1179025" cy="369332"/>
          </a:xfrm>
          <a:prstGeom prst="rect">
            <a:avLst/>
          </a:prstGeom>
          <a:noFill/>
        </p:spPr>
        <p:txBody>
          <a:bodyPr wrap="square" rtlCol="0">
            <a:spAutoFit/>
          </a:bodyPr>
          <a:lstStyle/>
          <a:p>
            <a:r>
              <a:rPr lang="fr-FR" dirty="0"/>
              <a:t>18 cm</a:t>
            </a:r>
          </a:p>
        </p:txBody>
      </p:sp>
      <p:sp>
        <p:nvSpPr>
          <p:cNvPr id="8" name="ZoneTexte 7"/>
          <p:cNvSpPr txBox="1"/>
          <p:nvPr/>
        </p:nvSpPr>
        <p:spPr>
          <a:xfrm rot="238458">
            <a:off x="1335048" y="4041397"/>
            <a:ext cx="1179025" cy="369332"/>
          </a:xfrm>
          <a:prstGeom prst="rect">
            <a:avLst/>
          </a:prstGeom>
          <a:noFill/>
        </p:spPr>
        <p:txBody>
          <a:bodyPr wrap="square" rtlCol="0">
            <a:spAutoFit/>
          </a:bodyPr>
          <a:lstStyle/>
          <a:p>
            <a:r>
              <a:rPr lang="fr-FR" dirty="0"/>
              <a:t>9 cm</a:t>
            </a:r>
          </a:p>
        </p:txBody>
      </p:sp>
      <p:sp>
        <p:nvSpPr>
          <p:cNvPr id="9" name="ZoneTexte 8"/>
          <p:cNvSpPr txBox="1"/>
          <p:nvPr/>
        </p:nvSpPr>
        <p:spPr>
          <a:xfrm rot="16200000">
            <a:off x="2407672" y="2783069"/>
            <a:ext cx="1179025" cy="369332"/>
          </a:xfrm>
          <a:prstGeom prst="rect">
            <a:avLst/>
          </a:prstGeom>
          <a:noFill/>
        </p:spPr>
        <p:txBody>
          <a:bodyPr wrap="square" rtlCol="0">
            <a:spAutoFit/>
          </a:bodyPr>
          <a:lstStyle/>
          <a:p>
            <a:r>
              <a:rPr lang="fr-FR" dirty="0"/>
              <a:t>9 cm</a:t>
            </a:r>
          </a:p>
        </p:txBody>
      </p:sp>
      <p:sp>
        <p:nvSpPr>
          <p:cNvPr id="10" name="Cube 9"/>
          <p:cNvSpPr/>
          <p:nvPr/>
        </p:nvSpPr>
        <p:spPr>
          <a:xfrm>
            <a:off x="4833236" y="3310559"/>
            <a:ext cx="2354969" cy="2857018"/>
          </a:xfrm>
          <a:prstGeom prst="cub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1" name="ZoneTexte 10"/>
          <p:cNvSpPr txBox="1"/>
          <p:nvPr/>
        </p:nvSpPr>
        <p:spPr>
          <a:xfrm>
            <a:off x="5038396" y="6225151"/>
            <a:ext cx="1179025" cy="369332"/>
          </a:xfrm>
          <a:prstGeom prst="rect">
            <a:avLst/>
          </a:prstGeom>
          <a:noFill/>
        </p:spPr>
        <p:txBody>
          <a:bodyPr wrap="square" rtlCol="0">
            <a:spAutoFit/>
          </a:bodyPr>
          <a:lstStyle/>
          <a:p>
            <a:r>
              <a:rPr lang="fr-FR" dirty="0"/>
              <a:t>26 cm</a:t>
            </a:r>
          </a:p>
        </p:txBody>
      </p:sp>
      <p:sp>
        <p:nvSpPr>
          <p:cNvPr id="12" name="ZoneTexte 11"/>
          <p:cNvSpPr txBox="1"/>
          <p:nvPr/>
        </p:nvSpPr>
        <p:spPr>
          <a:xfrm rot="18662928">
            <a:off x="6598691" y="5662626"/>
            <a:ext cx="1179025" cy="369332"/>
          </a:xfrm>
          <a:prstGeom prst="rect">
            <a:avLst/>
          </a:prstGeom>
          <a:noFill/>
        </p:spPr>
        <p:txBody>
          <a:bodyPr wrap="square" rtlCol="0">
            <a:spAutoFit/>
          </a:bodyPr>
          <a:lstStyle/>
          <a:p>
            <a:r>
              <a:rPr lang="fr-FR" dirty="0"/>
              <a:t>3 dm</a:t>
            </a:r>
          </a:p>
        </p:txBody>
      </p:sp>
      <p:sp>
        <p:nvSpPr>
          <p:cNvPr id="13" name="ZoneTexte 12"/>
          <p:cNvSpPr txBox="1"/>
          <p:nvPr/>
        </p:nvSpPr>
        <p:spPr>
          <a:xfrm>
            <a:off x="7125091" y="4377475"/>
            <a:ext cx="1179025" cy="369332"/>
          </a:xfrm>
          <a:prstGeom prst="rect">
            <a:avLst/>
          </a:prstGeom>
          <a:noFill/>
        </p:spPr>
        <p:txBody>
          <a:bodyPr wrap="square" rtlCol="0">
            <a:spAutoFit/>
          </a:bodyPr>
          <a:lstStyle/>
          <a:p>
            <a:r>
              <a:rPr lang="fr-FR" dirty="0"/>
              <a:t>74 cm</a:t>
            </a:r>
          </a:p>
        </p:txBody>
      </p:sp>
    </p:spTree>
    <p:extLst>
      <p:ext uri="{BB962C8B-B14F-4D97-AF65-F5344CB8AC3E}">
        <p14:creationId xmlns:p14="http://schemas.microsoft.com/office/powerpoint/2010/main" val="957771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82221" y="357540"/>
            <a:ext cx="8334864" cy="1913344"/>
          </a:xfrm>
          <a:prstGeom prst="rect">
            <a:avLst/>
          </a:prstGeom>
          <a:noFill/>
        </p:spPr>
        <p:txBody>
          <a:bodyPr wrap="square" rtlCol="0">
            <a:spAutoFit/>
          </a:bodyPr>
          <a:lstStyle/>
          <a:p>
            <a:pPr algn="just">
              <a:lnSpc>
                <a:spcPct val="150000"/>
              </a:lnSpc>
            </a:pPr>
            <a:r>
              <a:rPr lang="fr-FR" sz="2000" dirty="0">
                <a:latin typeface="Century Gothic"/>
                <a:cs typeface="Century Gothic"/>
              </a:rPr>
              <a:t>Johnny Cash part en camping. Il veut apporter le plus de canettes de liqueur possible dans sa glacière. Tu peux placer les canettes dans le sens que tu veux, mais tu dois trouver quelle est la plus grande quantité de canettes qu’il peut apporter. </a:t>
            </a:r>
          </a:p>
        </p:txBody>
      </p:sp>
      <p:pic>
        <p:nvPicPr>
          <p:cNvPr id="5" name="Image 4" descr="glaciere-xxl-100-lit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3732" y="2983616"/>
            <a:ext cx="3307250" cy="3307250"/>
          </a:xfrm>
          <a:prstGeom prst="rect">
            <a:avLst/>
          </a:prstGeom>
        </p:spPr>
      </p:pic>
      <p:pic>
        <p:nvPicPr>
          <p:cNvPr id="6" name="Image 5" descr="canet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2558" y="5079543"/>
            <a:ext cx="663299" cy="829124"/>
          </a:xfrm>
          <a:prstGeom prst="rect">
            <a:avLst/>
          </a:prstGeom>
        </p:spPr>
      </p:pic>
      <p:pic>
        <p:nvPicPr>
          <p:cNvPr id="7" name="Image 6" descr="lbh190207001-b-fr-5c1aabc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0778" y="2589086"/>
            <a:ext cx="3161701" cy="1778457"/>
          </a:xfrm>
          <a:prstGeom prst="rect">
            <a:avLst/>
          </a:prstGeom>
        </p:spPr>
      </p:pic>
      <p:sp>
        <p:nvSpPr>
          <p:cNvPr id="8" name="ZoneTexte 7"/>
          <p:cNvSpPr txBox="1"/>
          <p:nvPr/>
        </p:nvSpPr>
        <p:spPr>
          <a:xfrm rot="755967">
            <a:off x="1210710" y="5909205"/>
            <a:ext cx="887738" cy="276999"/>
          </a:xfrm>
          <a:prstGeom prst="rect">
            <a:avLst/>
          </a:prstGeom>
          <a:noFill/>
        </p:spPr>
        <p:txBody>
          <a:bodyPr wrap="square" rtlCol="0">
            <a:spAutoFit/>
          </a:bodyPr>
          <a:lstStyle/>
          <a:p>
            <a:r>
              <a:rPr lang="fr-FR" sz="1200" dirty="0"/>
              <a:t>6 cm</a:t>
            </a:r>
          </a:p>
        </p:txBody>
      </p:sp>
      <p:sp>
        <p:nvSpPr>
          <p:cNvPr id="9" name="ZoneTexte 8"/>
          <p:cNvSpPr txBox="1"/>
          <p:nvPr/>
        </p:nvSpPr>
        <p:spPr>
          <a:xfrm rot="16697754">
            <a:off x="1465815" y="5218009"/>
            <a:ext cx="887738" cy="276999"/>
          </a:xfrm>
          <a:prstGeom prst="rect">
            <a:avLst/>
          </a:prstGeom>
          <a:noFill/>
        </p:spPr>
        <p:txBody>
          <a:bodyPr wrap="square" rtlCol="0">
            <a:spAutoFit/>
          </a:bodyPr>
          <a:lstStyle/>
          <a:p>
            <a:r>
              <a:rPr lang="fr-FR" sz="1200" dirty="0"/>
              <a:t>11 cm</a:t>
            </a:r>
          </a:p>
        </p:txBody>
      </p:sp>
      <p:sp>
        <p:nvSpPr>
          <p:cNvPr id="10" name="ZoneTexte 9"/>
          <p:cNvSpPr txBox="1"/>
          <p:nvPr/>
        </p:nvSpPr>
        <p:spPr>
          <a:xfrm rot="21014345">
            <a:off x="7052578" y="5631051"/>
            <a:ext cx="875408" cy="369332"/>
          </a:xfrm>
          <a:prstGeom prst="rect">
            <a:avLst/>
          </a:prstGeom>
          <a:noFill/>
        </p:spPr>
        <p:txBody>
          <a:bodyPr wrap="square" rtlCol="0">
            <a:spAutoFit/>
          </a:bodyPr>
          <a:lstStyle/>
          <a:p>
            <a:r>
              <a:rPr lang="fr-FR" dirty="0"/>
              <a:t>55 cm</a:t>
            </a:r>
          </a:p>
        </p:txBody>
      </p:sp>
      <p:sp>
        <p:nvSpPr>
          <p:cNvPr id="11" name="ZoneTexte 10"/>
          <p:cNvSpPr txBox="1"/>
          <p:nvPr/>
        </p:nvSpPr>
        <p:spPr>
          <a:xfrm>
            <a:off x="8333134" y="4710211"/>
            <a:ext cx="747487" cy="369332"/>
          </a:xfrm>
          <a:prstGeom prst="rect">
            <a:avLst/>
          </a:prstGeom>
          <a:noFill/>
        </p:spPr>
        <p:txBody>
          <a:bodyPr wrap="square" rtlCol="0">
            <a:spAutoFit/>
          </a:bodyPr>
          <a:lstStyle/>
          <a:p>
            <a:r>
              <a:rPr lang="fr-FR" dirty="0"/>
              <a:t>20 cm</a:t>
            </a:r>
          </a:p>
        </p:txBody>
      </p:sp>
      <p:sp>
        <p:nvSpPr>
          <p:cNvPr id="12" name="ZoneTexte 11"/>
          <p:cNvSpPr txBox="1"/>
          <p:nvPr/>
        </p:nvSpPr>
        <p:spPr>
          <a:xfrm rot="2891635">
            <a:off x="5606007" y="5437884"/>
            <a:ext cx="875408" cy="369332"/>
          </a:xfrm>
          <a:prstGeom prst="rect">
            <a:avLst/>
          </a:prstGeom>
          <a:noFill/>
        </p:spPr>
        <p:txBody>
          <a:bodyPr wrap="square" rtlCol="0">
            <a:spAutoFit/>
          </a:bodyPr>
          <a:lstStyle/>
          <a:p>
            <a:r>
              <a:rPr lang="fr-FR" dirty="0"/>
              <a:t>23 cm</a:t>
            </a:r>
          </a:p>
        </p:txBody>
      </p:sp>
    </p:spTree>
    <p:extLst>
      <p:ext uri="{BB962C8B-B14F-4D97-AF65-F5344CB8AC3E}">
        <p14:creationId xmlns:p14="http://schemas.microsoft.com/office/powerpoint/2010/main" val="2572788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31538" y="480830"/>
            <a:ext cx="8211569" cy="2948179"/>
          </a:xfrm>
          <a:prstGeom prst="rect">
            <a:avLst/>
          </a:prstGeom>
          <a:noFill/>
        </p:spPr>
        <p:txBody>
          <a:bodyPr wrap="square" rtlCol="0">
            <a:spAutoFit/>
          </a:bodyPr>
          <a:lstStyle/>
          <a:p>
            <a:pPr algn="just">
              <a:lnSpc>
                <a:spcPct val="150000"/>
              </a:lnSpc>
            </a:pPr>
            <a:r>
              <a:rPr lang="fr-FR" dirty="0">
                <a:latin typeface="Century Gothic"/>
                <a:cs typeface="Century Gothic"/>
              </a:rPr>
              <a:t>Ruth </a:t>
            </a:r>
            <a:r>
              <a:rPr lang="fr-FR" dirty="0" err="1">
                <a:latin typeface="Century Gothic"/>
                <a:cs typeface="Century Gothic"/>
              </a:rPr>
              <a:t>Abaga</a:t>
            </a:r>
            <a:r>
              <a:rPr lang="fr-FR" dirty="0">
                <a:latin typeface="Century Gothic"/>
                <a:cs typeface="Century Gothic"/>
              </a:rPr>
              <a:t> souhaite expédier des boites de mouchoirs à sa sœur Aretha, qui vit dans un pays lointain. Elle souhaite n’envoyer qu’un seul colis, mais elle veut envoyer le plus grand nombre de boites de mouchoirs possible. Elle hésite entre deux grosses caisses pour envoyer ses boites de mouchoirs. Peux-tu l’aider à choisir ? Tu peux placer les boites de mouchoirs dans le sens que tu veux.</a:t>
            </a:r>
          </a:p>
          <a:p>
            <a:pPr algn="just">
              <a:lnSpc>
                <a:spcPct val="150000"/>
              </a:lnSpc>
            </a:pPr>
            <a:endParaRPr lang="fr-FR" dirty="0">
              <a:latin typeface="Century Gothic"/>
              <a:cs typeface="Century Gothic"/>
            </a:endParaRPr>
          </a:p>
        </p:txBody>
      </p:sp>
      <p:pic>
        <p:nvPicPr>
          <p:cNvPr id="3" name="Image 2">
            <a:extLst>
              <a:ext uri="{FF2B5EF4-FFF2-40B4-BE49-F238E27FC236}">
                <a16:creationId xmlns:a16="http://schemas.microsoft.com/office/drawing/2014/main" id="{1FCA9D4F-6838-B748-9AF4-FDA894988418}"/>
              </a:ext>
            </a:extLst>
          </p:cNvPr>
          <p:cNvPicPr>
            <a:picLocks noChangeAspect="1"/>
          </p:cNvPicPr>
          <p:nvPr/>
        </p:nvPicPr>
        <p:blipFill>
          <a:blip r:embed="rId2"/>
          <a:stretch>
            <a:fillRect/>
          </a:stretch>
        </p:blipFill>
        <p:spPr>
          <a:xfrm>
            <a:off x="7773348" y="5043586"/>
            <a:ext cx="729404" cy="804389"/>
          </a:xfrm>
          <a:prstGeom prst="rect">
            <a:avLst/>
          </a:prstGeom>
        </p:spPr>
      </p:pic>
      <p:pic>
        <p:nvPicPr>
          <p:cNvPr id="6" name="Image 5">
            <a:extLst>
              <a:ext uri="{FF2B5EF4-FFF2-40B4-BE49-F238E27FC236}">
                <a16:creationId xmlns:a16="http://schemas.microsoft.com/office/drawing/2014/main" id="{15C3EED8-0870-8C4F-A4C7-3AC4AFED90BF}"/>
              </a:ext>
            </a:extLst>
          </p:cNvPr>
          <p:cNvPicPr>
            <a:picLocks noChangeAspect="1"/>
          </p:cNvPicPr>
          <p:nvPr/>
        </p:nvPicPr>
        <p:blipFill rotWithShape="1">
          <a:blip r:embed="rId3"/>
          <a:srcRect t="19179" b="11331"/>
          <a:stretch/>
        </p:blipFill>
        <p:spPr>
          <a:xfrm>
            <a:off x="6832495" y="3227702"/>
            <a:ext cx="1431943" cy="1174457"/>
          </a:xfrm>
          <a:prstGeom prst="rect">
            <a:avLst/>
          </a:prstGeom>
        </p:spPr>
      </p:pic>
      <p:sp>
        <p:nvSpPr>
          <p:cNvPr id="7" name="ZoneTexte 6">
            <a:extLst>
              <a:ext uri="{FF2B5EF4-FFF2-40B4-BE49-F238E27FC236}">
                <a16:creationId xmlns:a16="http://schemas.microsoft.com/office/drawing/2014/main" id="{D0B45C12-195E-DE4E-892D-27A147EDBF12}"/>
              </a:ext>
            </a:extLst>
          </p:cNvPr>
          <p:cNvSpPr txBox="1"/>
          <p:nvPr/>
        </p:nvSpPr>
        <p:spPr>
          <a:xfrm rot="19972891">
            <a:off x="7473516" y="4052569"/>
            <a:ext cx="989350" cy="369332"/>
          </a:xfrm>
          <a:prstGeom prst="rect">
            <a:avLst/>
          </a:prstGeom>
          <a:noFill/>
        </p:spPr>
        <p:txBody>
          <a:bodyPr wrap="square" rtlCol="0">
            <a:spAutoFit/>
          </a:bodyPr>
          <a:lstStyle/>
          <a:p>
            <a:r>
              <a:rPr lang="fr-FR" dirty="0"/>
              <a:t>18 cm</a:t>
            </a:r>
          </a:p>
        </p:txBody>
      </p:sp>
      <p:sp>
        <p:nvSpPr>
          <p:cNvPr id="9" name="ZoneTexte 8">
            <a:extLst>
              <a:ext uri="{FF2B5EF4-FFF2-40B4-BE49-F238E27FC236}">
                <a16:creationId xmlns:a16="http://schemas.microsoft.com/office/drawing/2014/main" id="{0ADFCE05-0AB9-9549-ABB3-31C091CEF178}"/>
              </a:ext>
            </a:extLst>
          </p:cNvPr>
          <p:cNvSpPr txBox="1"/>
          <p:nvPr/>
        </p:nvSpPr>
        <p:spPr>
          <a:xfrm rot="1672955">
            <a:off x="6651114" y="4292333"/>
            <a:ext cx="1048940" cy="369332"/>
          </a:xfrm>
          <a:prstGeom prst="rect">
            <a:avLst/>
          </a:prstGeom>
          <a:noFill/>
        </p:spPr>
        <p:txBody>
          <a:bodyPr wrap="square" rtlCol="0">
            <a:spAutoFit/>
          </a:bodyPr>
          <a:lstStyle/>
          <a:p>
            <a:r>
              <a:rPr lang="fr-FR" dirty="0"/>
              <a:t>1 dm</a:t>
            </a:r>
          </a:p>
        </p:txBody>
      </p:sp>
      <p:sp>
        <p:nvSpPr>
          <p:cNvPr id="10" name="ZoneTexte 9">
            <a:extLst>
              <a:ext uri="{FF2B5EF4-FFF2-40B4-BE49-F238E27FC236}">
                <a16:creationId xmlns:a16="http://schemas.microsoft.com/office/drawing/2014/main" id="{7505BE11-AE1F-4D4E-A491-4D1D28C28942}"/>
              </a:ext>
            </a:extLst>
          </p:cNvPr>
          <p:cNvSpPr txBox="1"/>
          <p:nvPr/>
        </p:nvSpPr>
        <p:spPr>
          <a:xfrm rot="16200000">
            <a:off x="7979628" y="3552669"/>
            <a:ext cx="686176" cy="369332"/>
          </a:xfrm>
          <a:prstGeom prst="rect">
            <a:avLst/>
          </a:prstGeom>
          <a:noFill/>
        </p:spPr>
        <p:txBody>
          <a:bodyPr wrap="square" rtlCol="0">
            <a:spAutoFit/>
          </a:bodyPr>
          <a:lstStyle/>
          <a:p>
            <a:r>
              <a:rPr lang="fr-FR" dirty="0"/>
              <a:t>8 cm</a:t>
            </a:r>
          </a:p>
        </p:txBody>
      </p:sp>
      <p:sp>
        <p:nvSpPr>
          <p:cNvPr id="11" name="Cube 10">
            <a:extLst>
              <a:ext uri="{FF2B5EF4-FFF2-40B4-BE49-F238E27FC236}">
                <a16:creationId xmlns:a16="http://schemas.microsoft.com/office/drawing/2014/main" id="{9D585A4B-A2C6-F342-9894-88EDA77E54D0}"/>
              </a:ext>
            </a:extLst>
          </p:cNvPr>
          <p:cNvSpPr/>
          <p:nvPr/>
        </p:nvSpPr>
        <p:spPr>
          <a:xfrm>
            <a:off x="431537" y="3847382"/>
            <a:ext cx="2206731" cy="2319778"/>
          </a:xfrm>
          <a:prstGeom prst="cub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A</a:t>
            </a:r>
          </a:p>
        </p:txBody>
      </p:sp>
      <p:sp>
        <p:nvSpPr>
          <p:cNvPr id="12" name="Cube 11">
            <a:extLst>
              <a:ext uri="{FF2B5EF4-FFF2-40B4-BE49-F238E27FC236}">
                <a16:creationId xmlns:a16="http://schemas.microsoft.com/office/drawing/2014/main" id="{8EDE8053-4767-1245-9A07-8CE76188B0BB}"/>
              </a:ext>
            </a:extLst>
          </p:cNvPr>
          <p:cNvSpPr/>
          <p:nvPr/>
        </p:nvSpPr>
        <p:spPr>
          <a:xfrm>
            <a:off x="3528588" y="4402159"/>
            <a:ext cx="2684530" cy="1765001"/>
          </a:xfrm>
          <a:prstGeom prst="cub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3" name="ZoneTexte 12">
            <a:extLst>
              <a:ext uri="{FF2B5EF4-FFF2-40B4-BE49-F238E27FC236}">
                <a16:creationId xmlns:a16="http://schemas.microsoft.com/office/drawing/2014/main" id="{9762084D-D773-8B43-A772-30C59C25EA2F}"/>
              </a:ext>
            </a:extLst>
          </p:cNvPr>
          <p:cNvSpPr txBox="1"/>
          <p:nvPr/>
        </p:nvSpPr>
        <p:spPr>
          <a:xfrm>
            <a:off x="749509" y="6192504"/>
            <a:ext cx="989351" cy="369332"/>
          </a:xfrm>
          <a:prstGeom prst="rect">
            <a:avLst/>
          </a:prstGeom>
          <a:noFill/>
        </p:spPr>
        <p:txBody>
          <a:bodyPr wrap="square" rtlCol="0">
            <a:spAutoFit/>
          </a:bodyPr>
          <a:lstStyle/>
          <a:p>
            <a:r>
              <a:rPr lang="fr-FR" dirty="0"/>
              <a:t>5,7 dm</a:t>
            </a:r>
          </a:p>
        </p:txBody>
      </p:sp>
      <p:sp>
        <p:nvSpPr>
          <p:cNvPr id="14" name="ZoneTexte 13">
            <a:extLst>
              <a:ext uri="{FF2B5EF4-FFF2-40B4-BE49-F238E27FC236}">
                <a16:creationId xmlns:a16="http://schemas.microsoft.com/office/drawing/2014/main" id="{4A914B46-F568-7243-8A3D-A738D5F70DCE}"/>
              </a:ext>
            </a:extLst>
          </p:cNvPr>
          <p:cNvSpPr txBox="1"/>
          <p:nvPr/>
        </p:nvSpPr>
        <p:spPr>
          <a:xfrm rot="18505481">
            <a:off x="2134504" y="5690196"/>
            <a:ext cx="989351" cy="369332"/>
          </a:xfrm>
          <a:prstGeom prst="rect">
            <a:avLst/>
          </a:prstGeom>
          <a:noFill/>
        </p:spPr>
        <p:txBody>
          <a:bodyPr wrap="square" rtlCol="0">
            <a:spAutoFit/>
          </a:bodyPr>
          <a:lstStyle/>
          <a:p>
            <a:r>
              <a:rPr lang="fr-FR" dirty="0"/>
              <a:t>15 cm</a:t>
            </a:r>
          </a:p>
        </p:txBody>
      </p:sp>
      <p:sp>
        <p:nvSpPr>
          <p:cNvPr id="15" name="ZoneTexte 14">
            <a:extLst>
              <a:ext uri="{FF2B5EF4-FFF2-40B4-BE49-F238E27FC236}">
                <a16:creationId xmlns:a16="http://schemas.microsoft.com/office/drawing/2014/main" id="{8E0D3994-90E1-1A45-9AB8-4A78D9A9140D}"/>
              </a:ext>
            </a:extLst>
          </p:cNvPr>
          <p:cNvSpPr txBox="1"/>
          <p:nvPr/>
        </p:nvSpPr>
        <p:spPr>
          <a:xfrm rot="16200000">
            <a:off x="2283509" y="4660233"/>
            <a:ext cx="989351" cy="369332"/>
          </a:xfrm>
          <a:prstGeom prst="rect">
            <a:avLst/>
          </a:prstGeom>
          <a:noFill/>
        </p:spPr>
        <p:txBody>
          <a:bodyPr wrap="square" rtlCol="0">
            <a:spAutoFit/>
          </a:bodyPr>
          <a:lstStyle/>
          <a:p>
            <a:r>
              <a:rPr lang="fr-FR" dirty="0"/>
              <a:t>3,7 dm</a:t>
            </a:r>
          </a:p>
        </p:txBody>
      </p:sp>
      <p:sp>
        <p:nvSpPr>
          <p:cNvPr id="16" name="ZoneTexte 15">
            <a:extLst>
              <a:ext uri="{FF2B5EF4-FFF2-40B4-BE49-F238E27FC236}">
                <a16:creationId xmlns:a16="http://schemas.microsoft.com/office/drawing/2014/main" id="{10C2BFBB-899B-4741-829D-3252EC23E727}"/>
              </a:ext>
            </a:extLst>
          </p:cNvPr>
          <p:cNvSpPr txBox="1"/>
          <p:nvPr/>
        </p:nvSpPr>
        <p:spPr>
          <a:xfrm>
            <a:off x="4332146" y="6167160"/>
            <a:ext cx="989351" cy="369332"/>
          </a:xfrm>
          <a:prstGeom prst="rect">
            <a:avLst/>
          </a:prstGeom>
          <a:noFill/>
        </p:spPr>
        <p:txBody>
          <a:bodyPr wrap="square" rtlCol="0">
            <a:spAutoFit/>
          </a:bodyPr>
          <a:lstStyle/>
          <a:p>
            <a:r>
              <a:rPr lang="fr-FR" dirty="0"/>
              <a:t>66 cm</a:t>
            </a:r>
          </a:p>
        </p:txBody>
      </p:sp>
      <p:sp>
        <p:nvSpPr>
          <p:cNvPr id="17" name="ZoneTexte 16">
            <a:extLst>
              <a:ext uri="{FF2B5EF4-FFF2-40B4-BE49-F238E27FC236}">
                <a16:creationId xmlns:a16="http://schemas.microsoft.com/office/drawing/2014/main" id="{BAA2A87B-9BB9-DC44-9A10-FECD63918758}"/>
              </a:ext>
            </a:extLst>
          </p:cNvPr>
          <p:cNvSpPr txBox="1"/>
          <p:nvPr/>
        </p:nvSpPr>
        <p:spPr>
          <a:xfrm rot="18684939">
            <a:off x="5718442" y="5726263"/>
            <a:ext cx="989351" cy="369332"/>
          </a:xfrm>
          <a:prstGeom prst="rect">
            <a:avLst/>
          </a:prstGeom>
          <a:noFill/>
        </p:spPr>
        <p:txBody>
          <a:bodyPr wrap="square" rtlCol="0">
            <a:spAutoFit/>
          </a:bodyPr>
          <a:lstStyle/>
          <a:p>
            <a:r>
              <a:rPr lang="fr-FR" dirty="0"/>
              <a:t>22 cm</a:t>
            </a:r>
          </a:p>
        </p:txBody>
      </p:sp>
      <p:sp>
        <p:nvSpPr>
          <p:cNvPr id="18" name="ZoneTexte 17">
            <a:extLst>
              <a:ext uri="{FF2B5EF4-FFF2-40B4-BE49-F238E27FC236}">
                <a16:creationId xmlns:a16="http://schemas.microsoft.com/office/drawing/2014/main" id="{8A723528-B5D1-E348-A495-AC5A685BB713}"/>
              </a:ext>
            </a:extLst>
          </p:cNvPr>
          <p:cNvSpPr txBox="1"/>
          <p:nvPr/>
        </p:nvSpPr>
        <p:spPr>
          <a:xfrm rot="16200000">
            <a:off x="5869355" y="4822604"/>
            <a:ext cx="989351" cy="369332"/>
          </a:xfrm>
          <a:prstGeom prst="rect">
            <a:avLst/>
          </a:prstGeom>
          <a:noFill/>
        </p:spPr>
        <p:txBody>
          <a:bodyPr wrap="square" rtlCol="0">
            <a:spAutoFit/>
          </a:bodyPr>
          <a:lstStyle/>
          <a:p>
            <a:r>
              <a:rPr lang="fr-FR" dirty="0"/>
              <a:t>22 cm</a:t>
            </a:r>
          </a:p>
        </p:txBody>
      </p:sp>
      <p:sp>
        <p:nvSpPr>
          <p:cNvPr id="19" name="ZoneTexte 18">
            <a:extLst>
              <a:ext uri="{FF2B5EF4-FFF2-40B4-BE49-F238E27FC236}">
                <a16:creationId xmlns:a16="http://schemas.microsoft.com/office/drawing/2014/main" id="{C31C52F2-16FA-6C44-8177-A6FE24674C2E}"/>
              </a:ext>
            </a:extLst>
          </p:cNvPr>
          <p:cNvSpPr txBox="1"/>
          <p:nvPr/>
        </p:nvSpPr>
        <p:spPr>
          <a:xfrm>
            <a:off x="749509" y="5014737"/>
            <a:ext cx="1006986" cy="369332"/>
          </a:xfrm>
          <a:prstGeom prst="rect">
            <a:avLst/>
          </a:prstGeom>
          <a:noFill/>
        </p:spPr>
        <p:txBody>
          <a:bodyPr wrap="square" rtlCol="0">
            <a:spAutoFit/>
          </a:bodyPr>
          <a:lstStyle/>
          <a:p>
            <a:r>
              <a:rPr lang="fr-FR" dirty="0"/>
              <a:t>Boite A</a:t>
            </a:r>
          </a:p>
        </p:txBody>
      </p:sp>
      <p:sp>
        <p:nvSpPr>
          <p:cNvPr id="20" name="ZoneTexte 19">
            <a:extLst>
              <a:ext uri="{FF2B5EF4-FFF2-40B4-BE49-F238E27FC236}">
                <a16:creationId xmlns:a16="http://schemas.microsoft.com/office/drawing/2014/main" id="{6AEDBCEB-6469-F042-B4E7-B5C0654CE68D}"/>
              </a:ext>
            </a:extLst>
          </p:cNvPr>
          <p:cNvSpPr txBox="1"/>
          <p:nvPr/>
        </p:nvSpPr>
        <p:spPr>
          <a:xfrm>
            <a:off x="4174671" y="5233131"/>
            <a:ext cx="1006986" cy="369332"/>
          </a:xfrm>
          <a:prstGeom prst="rect">
            <a:avLst/>
          </a:prstGeom>
          <a:noFill/>
        </p:spPr>
        <p:txBody>
          <a:bodyPr wrap="square" rtlCol="0">
            <a:spAutoFit/>
          </a:bodyPr>
          <a:lstStyle/>
          <a:p>
            <a:r>
              <a:rPr lang="fr-FR" dirty="0"/>
              <a:t>Boite B</a:t>
            </a:r>
          </a:p>
        </p:txBody>
      </p:sp>
    </p:spTree>
    <p:extLst>
      <p:ext uri="{BB962C8B-B14F-4D97-AF65-F5344CB8AC3E}">
        <p14:creationId xmlns:p14="http://schemas.microsoft.com/office/powerpoint/2010/main" val="1576145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FEE7DDDC-C19A-B743-970F-5719B8939FA6}"/>
              </a:ext>
            </a:extLst>
          </p:cNvPr>
          <p:cNvSpPr txBox="1"/>
          <p:nvPr/>
        </p:nvSpPr>
        <p:spPr>
          <a:xfrm>
            <a:off x="431538" y="480830"/>
            <a:ext cx="8211569" cy="3363678"/>
          </a:xfrm>
          <a:prstGeom prst="rect">
            <a:avLst/>
          </a:prstGeom>
          <a:noFill/>
        </p:spPr>
        <p:txBody>
          <a:bodyPr wrap="square" rtlCol="0">
            <a:spAutoFit/>
          </a:bodyPr>
          <a:lstStyle/>
          <a:p>
            <a:pPr algn="just">
              <a:lnSpc>
                <a:spcPct val="150000"/>
              </a:lnSpc>
            </a:pPr>
            <a:r>
              <a:rPr lang="fr-FR" dirty="0">
                <a:latin typeface="Century Gothic"/>
                <a:cs typeface="Century Gothic"/>
              </a:rPr>
              <a:t>La reine d’Angleterre souhaite entreposer sa collection de balles de golf en or dans des coffres. </a:t>
            </a:r>
          </a:p>
          <a:p>
            <a:pPr algn="just">
              <a:lnSpc>
                <a:spcPct val="150000"/>
              </a:lnSpc>
            </a:pPr>
            <a:r>
              <a:rPr lang="fr-FR" dirty="0">
                <a:latin typeface="Century Gothic"/>
                <a:cs typeface="Century Gothic"/>
              </a:rPr>
              <a:t>Le rayon d’une balle est de 2,5 cm. </a:t>
            </a:r>
          </a:p>
          <a:p>
            <a:pPr marL="342900" indent="-342900" algn="just">
              <a:lnSpc>
                <a:spcPct val="150000"/>
              </a:lnSpc>
              <a:buAutoNum type="arabicParenR"/>
            </a:pPr>
            <a:r>
              <a:rPr lang="fr-FR" dirty="0">
                <a:latin typeface="Century Gothic"/>
                <a:cs typeface="Century Gothic"/>
              </a:rPr>
              <a:t>D’abord, Nestor souhaite connaître les dimensions d’un coffre, en dm</a:t>
            </a:r>
            <a:r>
              <a:rPr lang="fr-FR" baseline="30000" dirty="0">
                <a:latin typeface="Century Gothic"/>
                <a:cs typeface="Century Gothic"/>
              </a:rPr>
              <a:t>3</a:t>
            </a:r>
            <a:r>
              <a:rPr lang="fr-FR" dirty="0">
                <a:latin typeface="Century Gothic"/>
                <a:cs typeface="Century Gothic"/>
              </a:rPr>
              <a:t>.</a:t>
            </a:r>
          </a:p>
          <a:p>
            <a:pPr marL="342900" indent="-342900" algn="just">
              <a:lnSpc>
                <a:spcPct val="150000"/>
              </a:lnSpc>
              <a:buAutoNum type="arabicParenR"/>
            </a:pPr>
            <a:r>
              <a:rPr lang="fr-FR" dirty="0">
                <a:latin typeface="Century Gothic"/>
                <a:cs typeface="Century Gothic"/>
              </a:rPr>
              <a:t>Ensuite, tu dois trouver de combien de coffres la reine aura besoin pour ranger sa collection de 8000 balles. </a:t>
            </a:r>
          </a:p>
          <a:p>
            <a:pPr algn="just">
              <a:lnSpc>
                <a:spcPct val="150000"/>
              </a:lnSpc>
            </a:pPr>
            <a:endParaRPr lang="fr-FR" dirty="0">
              <a:latin typeface="Century Gothic"/>
              <a:cs typeface="Century Gothic"/>
            </a:endParaRPr>
          </a:p>
        </p:txBody>
      </p:sp>
      <p:pic>
        <p:nvPicPr>
          <p:cNvPr id="6" name="Image 5">
            <a:extLst>
              <a:ext uri="{FF2B5EF4-FFF2-40B4-BE49-F238E27FC236}">
                <a16:creationId xmlns:a16="http://schemas.microsoft.com/office/drawing/2014/main" id="{7127B1EB-C126-7540-A627-77839A6E3087}"/>
              </a:ext>
            </a:extLst>
          </p:cNvPr>
          <p:cNvPicPr>
            <a:picLocks noChangeAspect="1"/>
          </p:cNvPicPr>
          <p:nvPr/>
        </p:nvPicPr>
        <p:blipFill rotWithShape="1">
          <a:blip r:embed="rId2"/>
          <a:srcRect t="8688" b="12099"/>
          <a:stretch/>
        </p:blipFill>
        <p:spPr>
          <a:xfrm>
            <a:off x="1573967" y="4110085"/>
            <a:ext cx="2257297" cy="1788075"/>
          </a:xfrm>
          <a:prstGeom prst="rect">
            <a:avLst/>
          </a:prstGeom>
        </p:spPr>
      </p:pic>
      <p:pic>
        <p:nvPicPr>
          <p:cNvPr id="8" name="Image 7">
            <a:extLst>
              <a:ext uri="{FF2B5EF4-FFF2-40B4-BE49-F238E27FC236}">
                <a16:creationId xmlns:a16="http://schemas.microsoft.com/office/drawing/2014/main" id="{BD0E4D78-1D28-734E-BC68-9DD9BC5F170E}"/>
              </a:ext>
            </a:extLst>
          </p:cNvPr>
          <p:cNvPicPr>
            <a:picLocks noChangeAspect="1"/>
          </p:cNvPicPr>
          <p:nvPr/>
        </p:nvPicPr>
        <p:blipFill>
          <a:blip r:embed="rId3"/>
          <a:stretch>
            <a:fillRect/>
          </a:stretch>
        </p:blipFill>
        <p:spPr>
          <a:xfrm>
            <a:off x="6357716" y="1120515"/>
            <a:ext cx="662066" cy="662066"/>
          </a:xfrm>
          <a:prstGeom prst="rect">
            <a:avLst/>
          </a:prstGeom>
        </p:spPr>
      </p:pic>
      <p:pic>
        <p:nvPicPr>
          <p:cNvPr id="10" name="Image 9">
            <a:extLst>
              <a:ext uri="{FF2B5EF4-FFF2-40B4-BE49-F238E27FC236}">
                <a16:creationId xmlns:a16="http://schemas.microsoft.com/office/drawing/2014/main" id="{CD2A3122-3D91-0F40-8F36-8A83CD5A4FCF}"/>
              </a:ext>
            </a:extLst>
          </p:cNvPr>
          <p:cNvPicPr>
            <a:picLocks noChangeAspect="1"/>
          </p:cNvPicPr>
          <p:nvPr/>
        </p:nvPicPr>
        <p:blipFill>
          <a:blip r:embed="rId4"/>
          <a:stretch>
            <a:fillRect/>
          </a:stretch>
        </p:blipFill>
        <p:spPr>
          <a:xfrm>
            <a:off x="6274328" y="3673897"/>
            <a:ext cx="2222881" cy="1620592"/>
          </a:xfrm>
          <a:prstGeom prst="rect">
            <a:avLst/>
          </a:prstGeom>
        </p:spPr>
      </p:pic>
      <p:sp>
        <p:nvSpPr>
          <p:cNvPr id="11" name="ZoneTexte 10">
            <a:extLst>
              <a:ext uri="{FF2B5EF4-FFF2-40B4-BE49-F238E27FC236}">
                <a16:creationId xmlns:a16="http://schemas.microsoft.com/office/drawing/2014/main" id="{CE473CB0-AC3D-8E45-9C7B-2398310F365A}"/>
              </a:ext>
            </a:extLst>
          </p:cNvPr>
          <p:cNvSpPr txBox="1"/>
          <p:nvPr/>
        </p:nvSpPr>
        <p:spPr>
          <a:xfrm rot="20133223">
            <a:off x="2734016" y="5485752"/>
            <a:ext cx="1004341" cy="369332"/>
          </a:xfrm>
          <a:prstGeom prst="rect">
            <a:avLst/>
          </a:prstGeom>
          <a:noFill/>
        </p:spPr>
        <p:txBody>
          <a:bodyPr wrap="square" rtlCol="0">
            <a:spAutoFit/>
          </a:bodyPr>
          <a:lstStyle/>
          <a:p>
            <a:r>
              <a:rPr lang="fr-FR" dirty="0"/>
              <a:t>1,3 m</a:t>
            </a:r>
          </a:p>
        </p:txBody>
      </p:sp>
      <p:sp>
        <p:nvSpPr>
          <p:cNvPr id="12" name="ZoneTexte 11">
            <a:extLst>
              <a:ext uri="{FF2B5EF4-FFF2-40B4-BE49-F238E27FC236}">
                <a16:creationId xmlns:a16="http://schemas.microsoft.com/office/drawing/2014/main" id="{48F32F9F-2864-0B4E-9299-884B642B9F1F}"/>
              </a:ext>
            </a:extLst>
          </p:cNvPr>
          <p:cNvSpPr txBox="1"/>
          <p:nvPr/>
        </p:nvSpPr>
        <p:spPr>
          <a:xfrm rot="16200000">
            <a:off x="3402043" y="4459465"/>
            <a:ext cx="1004341" cy="369332"/>
          </a:xfrm>
          <a:prstGeom prst="rect">
            <a:avLst/>
          </a:prstGeom>
          <a:noFill/>
        </p:spPr>
        <p:txBody>
          <a:bodyPr wrap="square" rtlCol="0">
            <a:spAutoFit/>
          </a:bodyPr>
          <a:lstStyle/>
          <a:p>
            <a:r>
              <a:rPr lang="fr-FR" dirty="0"/>
              <a:t>7,5 dm</a:t>
            </a:r>
          </a:p>
        </p:txBody>
      </p:sp>
      <p:sp>
        <p:nvSpPr>
          <p:cNvPr id="13" name="ZoneTexte 12">
            <a:extLst>
              <a:ext uri="{FF2B5EF4-FFF2-40B4-BE49-F238E27FC236}">
                <a16:creationId xmlns:a16="http://schemas.microsoft.com/office/drawing/2014/main" id="{D44DD3FA-5597-AC4A-BC87-FF997610C3E0}"/>
              </a:ext>
            </a:extLst>
          </p:cNvPr>
          <p:cNvSpPr txBox="1"/>
          <p:nvPr/>
        </p:nvSpPr>
        <p:spPr>
          <a:xfrm rot="2805889">
            <a:off x="1188166" y="5485751"/>
            <a:ext cx="1067147" cy="369332"/>
          </a:xfrm>
          <a:prstGeom prst="rect">
            <a:avLst/>
          </a:prstGeom>
          <a:noFill/>
        </p:spPr>
        <p:txBody>
          <a:bodyPr wrap="square" rtlCol="0">
            <a:spAutoFit/>
          </a:bodyPr>
          <a:lstStyle/>
          <a:p>
            <a:r>
              <a:rPr lang="fr-FR"/>
              <a:t>53 </a:t>
            </a:r>
            <a:r>
              <a:rPr lang="fr-FR" dirty="0"/>
              <a:t>c</a:t>
            </a:r>
            <a:r>
              <a:rPr lang="fr-FR"/>
              <a:t>m</a:t>
            </a:r>
            <a:endParaRPr lang="fr-FR" dirty="0"/>
          </a:p>
        </p:txBody>
      </p:sp>
    </p:spTree>
    <p:extLst>
      <p:ext uri="{BB962C8B-B14F-4D97-AF65-F5344CB8AC3E}">
        <p14:creationId xmlns:p14="http://schemas.microsoft.com/office/powerpoint/2010/main" val="2765527870"/>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129</TotalTime>
  <Words>318</Words>
  <Application>Microsoft Macintosh PowerPoint</Application>
  <PresentationFormat>Affichage à l'écran (4:3)</PresentationFormat>
  <Paragraphs>46</Paragraphs>
  <Slides>6</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6</vt:i4>
      </vt:variant>
    </vt:vector>
  </HeadingPairs>
  <TitlesOfParts>
    <vt:vector size="10" baseType="lpstr">
      <vt:lpstr>Arial</vt:lpstr>
      <vt:lpstr>Calibri</vt:lpstr>
      <vt:lpstr>Century Gothic</vt:lpstr>
      <vt:lpstr>Thème Office</vt:lpstr>
      <vt:lpstr>Mad Dog Vachon souhaite ranger ses boules de quille dans son garde-robe. Le diamètre d’une boule de quille est de 25 cm.  Combien de boules de quille peut-il ranger dans son garde-robe (ne t’inquiète pas, la porte de son garde-robe est solide)?</vt:lpstr>
      <vt:lpstr>  Lou Ferrigno veut ranger des dictionnaires dans son étagère.  Ses dictionnaires (qui sont tous identiques) ont les dimensions suivantes:     Combien de dictionnaires peut-il ranger dans son étagère ? Attention, il ne veut pas qu’ils dépassent de son étagère !</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Mad Dog Vachon souhaite ranger ses boules de quille dans son garde-robe. Le diamètre d’une boule de quille est de 25 cm. </dc:title>
  <dc:creator>Alexandra Bertrand</dc:creator>
  <cp:lastModifiedBy>Bertrand, Alexandra</cp:lastModifiedBy>
  <cp:revision>12</cp:revision>
  <dcterms:created xsi:type="dcterms:W3CDTF">2019-04-09T18:35:29Z</dcterms:created>
  <dcterms:modified xsi:type="dcterms:W3CDTF">2019-04-10T13:28:03Z</dcterms:modified>
</cp:coreProperties>
</file>